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85" r:id="rId3"/>
    <p:sldId id="270" r:id="rId4"/>
    <p:sldId id="286" r:id="rId5"/>
    <p:sldId id="276" r:id="rId6"/>
    <p:sldId id="290" r:id="rId7"/>
    <p:sldId id="289" r:id="rId8"/>
    <p:sldId id="288" r:id="rId9"/>
    <p:sldId id="261" r:id="rId10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85631" autoAdjust="0"/>
  </p:normalViewPr>
  <p:slideViewPr>
    <p:cSldViewPr>
      <p:cViewPr varScale="1">
        <p:scale>
          <a:sx n="104" d="100"/>
          <a:sy n="104" d="100"/>
        </p:scale>
        <p:origin x="-720" y="-5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A145B-135D-4C59-9A44-AB31C68A8B98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901A0-6F8F-4E8B-AE0D-4D7467ED37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183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901A0-6F8F-4E8B-AE0D-4D7467ED37B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2076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901A0-6F8F-4E8B-AE0D-4D7467ED37B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0331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901A0-6F8F-4E8B-AE0D-4D7467ED37B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2436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901A0-6F8F-4E8B-AE0D-4D7467ED37B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9/20/2022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9/20/2022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9/20/2022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9/20/2022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775959"/>
            <a:ext cx="12191998" cy="1082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2191999" cy="9349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12192000" cy="826008"/>
          </a:xfrm>
          <a:custGeom>
            <a:avLst/>
            <a:gdLst/>
            <a:ahLst/>
            <a:cxnLst/>
            <a:rect l="l" t="t" r="r" b="b"/>
            <a:pathLst>
              <a:path w="12192000" h="826008">
                <a:moveTo>
                  <a:pt x="0" y="826008"/>
                </a:moveTo>
                <a:lnTo>
                  <a:pt x="12192000" y="826008"/>
                </a:lnTo>
                <a:lnTo>
                  <a:pt x="12192000" y="0"/>
                </a:lnTo>
                <a:lnTo>
                  <a:pt x="0" y="0"/>
                </a:lnTo>
                <a:lnTo>
                  <a:pt x="0" y="8260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28600" y="201168"/>
            <a:ext cx="428244" cy="4328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259318" y="3377946"/>
            <a:ext cx="3659124" cy="2302764"/>
          </a:xfrm>
          <a:custGeom>
            <a:avLst/>
            <a:gdLst/>
            <a:ahLst/>
            <a:cxnLst/>
            <a:rect l="l" t="t" r="r" b="b"/>
            <a:pathLst>
              <a:path w="3659124" h="2302764">
                <a:moveTo>
                  <a:pt x="0" y="229869"/>
                </a:moveTo>
                <a:lnTo>
                  <a:pt x="6677" y="174614"/>
                </a:lnTo>
                <a:lnTo>
                  <a:pt x="25648" y="124211"/>
                </a:lnTo>
                <a:lnTo>
                  <a:pt x="55318" y="80254"/>
                </a:lnTo>
                <a:lnTo>
                  <a:pt x="94091" y="44338"/>
                </a:lnTo>
                <a:lnTo>
                  <a:pt x="140374" y="18057"/>
                </a:lnTo>
                <a:lnTo>
                  <a:pt x="192572" y="3007"/>
                </a:lnTo>
                <a:lnTo>
                  <a:pt x="229870" y="0"/>
                </a:lnTo>
                <a:lnTo>
                  <a:pt x="3429254" y="0"/>
                </a:lnTo>
                <a:lnTo>
                  <a:pt x="3484509" y="6677"/>
                </a:lnTo>
                <a:lnTo>
                  <a:pt x="3534912" y="25648"/>
                </a:lnTo>
                <a:lnTo>
                  <a:pt x="3578869" y="55318"/>
                </a:lnTo>
                <a:lnTo>
                  <a:pt x="3614785" y="94091"/>
                </a:lnTo>
                <a:lnTo>
                  <a:pt x="3641066" y="140374"/>
                </a:lnTo>
                <a:lnTo>
                  <a:pt x="3656116" y="192572"/>
                </a:lnTo>
                <a:lnTo>
                  <a:pt x="3659124" y="229869"/>
                </a:lnTo>
                <a:lnTo>
                  <a:pt x="3659124" y="2072893"/>
                </a:lnTo>
                <a:lnTo>
                  <a:pt x="3652446" y="2128149"/>
                </a:lnTo>
                <a:lnTo>
                  <a:pt x="3633475" y="2178552"/>
                </a:lnTo>
                <a:lnTo>
                  <a:pt x="3603805" y="2222509"/>
                </a:lnTo>
                <a:lnTo>
                  <a:pt x="3565032" y="2258425"/>
                </a:lnTo>
                <a:lnTo>
                  <a:pt x="3518749" y="2284706"/>
                </a:lnTo>
                <a:lnTo>
                  <a:pt x="3466551" y="2299756"/>
                </a:lnTo>
                <a:lnTo>
                  <a:pt x="3429254" y="2302764"/>
                </a:lnTo>
                <a:lnTo>
                  <a:pt x="229870" y="2302764"/>
                </a:lnTo>
                <a:lnTo>
                  <a:pt x="174614" y="2296086"/>
                </a:lnTo>
                <a:lnTo>
                  <a:pt x="124211" y="2277115"/>
                </a:lnTo>
                <a:lnTo>
                  <a:pt x="80254" y="2247445"/>
                </a:lnTo>
                <a:lnTo>
                  <a:pt x="44338" y="2208672"/>
                </a:lnTo>
                <a:lnTo>
                  <a:pt x="18057" y="2162389"/>
                </a:lnTo>
                <a:lnTo>
                  <a:pt x="3007" y="2110191"/>
                </a:lnTo>
                <a:lnTo>
                  <a:pt x="0" y="2072893"/>
                </a:lnTo>
                <a:lnTo>
                  <a:pt x="0" y="229869"/>
                </a:lnTo>
                <a:close/>
              </a:path>
            </a:pathLst>
          </a:custGeom>
          <a:ln w="19812">
            <a:solidFill>
              <a:srgbClr val="FF7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9/20/2022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7C03F-652A-4A80-9551-493BB0897DC1}" type="datetime1">
              <a:rPr lang="uk-UA" smtClean="0"/>
              <a:pPr>
                <a:defRPr/>
              </a:pPr>
              <a:t>20.09.2022</a:t>
            </a:fld>
            <a:endParaRPr lang="uk-UA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52F4A-D0EA-432B-9817-6B73C436BD1B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361664126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775959"/>
            <a:ext cx="12191998" cy="10820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2191999" cy="9349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12192000" cy="826008"/>
          </a:xfrm>
          <a:custGeom>
            <a:avLst/>
            <a:gdLst/>
            <a:ahLst/>
            <a:cxnLst/>
            <a:rect l="l" t="t" r="r" b="b"/>
            <a:pathLst>
              <a:path w="12192000" h="826008">
                <a:moveTo>
                  <a:pt x="0" y="826008"/>
                </a:moveTo>
                <a:lnTo>
                  <a:pt x="12192000" y="826008"/>
                </a:lnTo>
                <a:lnTo>
                  <a:pt x="12192000" y="0"/>
                </a:lnTo>
                <a:lnTo>
                  <a:pt x="0" y="0"/>
                </a:lnTo>
                <a:lnTo>
                  <a:pt x="0" y="8260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28600" y="201168"/>
            <a:ext cx="428244" cy="4328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40993" y="210311"/>
            <a:ext cx="10110012" cy="37537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59307" y="1639823"/>
            <a:ext cx="10273385" cy="266152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9/20/2022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0.jpeg"/><Relationship Id="rId5" Type="http://schemas.openxmlformats.org/officeDocument/2006/relationships/image" Target="../media/image15.jpeg"/><Relationship Id="rId10" Type="http://schemas.openxmlformats.org/officeDocument/2006/relationships/image" Target="../media/image19.jpeg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25000" t="20371" r="8749" b="137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0507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0789" y="3029547"/>
            <a:ext cx="1752600" cy="15401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5000" y="1524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РОСРЕЕСТР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государственная информационная система Единого государственного реестра недвижимости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380689" y="1197443"/>
            <a:ext cx="3352800" cy="1308055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ФГИС ЕГРН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ОБЕСПЕЧЕНИЕ ЗАЩИТЫ ИНТЕРЕСОВ И ИМУЩЕСТВА ГРАЖДАН</a:t>
            </a:r>
          </a:p>
          <a:p>
            <a:pPr algn="ctr"/>
            <a:endParaRPr lang="ru-RU" sz="14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809689" y="1705581"/>
            <a:ext cx="3276600" cy="45977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Кадастр Недвижимости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295400" y="1728621"/>
            <a:ext cx="2934511" cy="4552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 прав (ЕГРП)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0906" y="5267519"/>
            <a:ext cx="68571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права в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ЕГРН является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единственным доказательством существования зарегистрированного права. Зарегистрированное в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ЕГРН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 на недвижимое имущество может быть оспорено только в судебном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порядке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5275" y="2444772"/>
            <a:ext cx="4733925" cy="116955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Регистрация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прав на недвижимость необходима для того, чтобы стать полноправным «хозяином» имущества, в том числе, беспрепятственно совершать любые сделки (продавать, дарить, обменивать, передавать в аренду, в залог и т.д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95274" y="3705992"/>
            <a:ext cx="4733925" cy="160043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Наличие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зарегистрированного права собственности на объекты недвижимости является необходимым условием предоставления компенсационных выплат в случае утраты объектов недвижимости в результате пожаров, наводнений и иных стихийных бедствий, а также в ситуациях резервирования земель для строительства на них социально - значимых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объектов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162801" y="2512612"/>
            <a:ext cx="4648200" cy="116955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Осуществление кадастрового учета необходимо для оформления права собственности на объект недвижимости, а также последующего распоряжения таким объектом (например, продажа или сдача в аренду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162801" y="3796845"/>
            <a:ext cx="4648200" cy="230832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Государственный кадастровый учет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позволяет снять почти все вопросы в отношении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площади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границ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объектов недвижимости (ОН) 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избежать споров с соседями.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Устанавливается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фактическая площадь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ОН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его точные границы.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dirty="0"/>
              <a:t> 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1 марта 2026 года внесение в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ЕГРН сведений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ранее учтенном земельном участке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осуществляется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основании документа, устанавливающего или подтверждающего право на такой земельный участок, а также межевого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плана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1365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62000" y="152400"/>
            <a:ext cx="10591799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lIns="0" tIns="0" rIns="0" bIns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законы, позволяющие в упрощенном порядке 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оформить 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права на определенные земельные участки и отдельные виды зданий, на которые 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заинтересованного лица 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отсутствуют 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правоустанавливающие документы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6200" y="1783910"/>
            <a:ext cx="5257800" cy="217849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Гаражная амнистия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05.04.2021 </a:t>
            </a:r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79-ФЗ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внесении изменений в отдельные законодательные акты Российской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Федерации»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Действует с 01.09.2021 до 01.09.2026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410200" y="3124200"/>
            <a:ext cx="6705600" cy="3657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Дачная амнистия 2.0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30.12.2021 </a:t>
            </a:r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478-ФЗ «О внесении изменений в отдельные законодательные акты Российской Федерации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дополнение к Федеральному закону </a:t>
            </a:r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30.06.2006 № 93-ФЗ</a:t>
            </a:r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внесении изменений в некоторые законодательные акты Российской Федерации по вопросу оформления в упрощенном порядке прав граждан на отдельные объекты недвижимого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имущества»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 01.07.2022 независимо от ВРИ ЗУ, предоставленного до введение в действие ЗК РФ на праве ПНВ или П(б)П, такой участок считается предоставленным гражданину на праве собственности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Действует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измененной редакции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01.07.2022 до 01.03.2031</a:t>
            </a:r>
          </a:p>
          <a:p>
            <a:pPr algn="ctr"/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/>
          <p:cNvCxnSpPr>
            <a:stCxn id="4" idx="2"/>
            <a:endCxn id="21" idx="0"/>
          </p:cNvCxnSpPr>
          <p:nvPr/>
        </p:nvCxnSpPr>
        <p:spPr>
          <a:xfrm flipH="1">
            <a:off x="2705100" y="1295400"/>
            <a:ext cx="3352800" cy="488510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7499" y="1371600"/>
            <a:ext cx="4681819" cy="1752600"/>
          </a:xfrm>
          <a:prstGeom prst="rect">
            <a:avLst/>
          </a:prstGeom>
        </p:spPr>
      </p:pic>
      <p:cxnSp>
        <p:nvCxnSpPr>
          <p:cNvPr id="33" name="Прямая со стрелкой 32"/>
          <p:cNvCxnSpPr>
            <a:stCxn id="4" idx="2"/>
          </p:cNvCxnSpPr>
          <p:nvPr/>
        </p:nvCxnSpPr>
        <p:spPr>
          <a:xfrm>
            <a:off x="6057900" y="1295400"/>
            <a:ext cx="2933700" cy="1828800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4191000"/>
            <a:ext cx="4038600" cy="202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0274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13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387" indent="-533387" algn="ctr"/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реализации Гаражной и Дачной амнистии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387" indent="-533387" algn="ctr"/>
            <a:r>
              <a:rPr lang="ru-RU" sz="2933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289389" y="739241"/>
            <a:ext cx="4214805" cy="5209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Гаражная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амнистия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92692" y="1529840"/>
            <a:ext cx="1627801" cy="93335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Гараж построен до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30.12.2004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573828" y="1529840"/>
            <a:ext cx="1447800" cy="90722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Гараж является капитальным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98220" y="1429909"/>
            <a:ext cx="1447800" cy="109146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Гараж не признан самовольной постройкой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44422" y="723611"/>
            <a:ext cx="4038600" cy="5209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Дачная амнистия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07064" y="1605374"/>
            <a:ext cx="1513123" cy="224676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Право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</a:rPr>
              <a:t>собственности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у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</a:rPr>
              <a:t>гражданина и иных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лиц отсутствует, либо возникло до вступления в силу земельного кодекса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2184" y="1481047"/>
            <a:ext cx="1704476" cy="147395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Жилой дом используется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</a:rPr>
              <a:t>для постоянного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проживания,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</a:rPr>
              <a:t>возведенный до 14 мая 1998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года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09799" y="1657447"/>
            <a:ext cx="1371601" cy="106540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Жилой дом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</a:rPr>
              <a:t>расположен в границах населенного пункта 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945850" y="3131399"/>
            <a:ext cx="5788949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*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Реализация Гаражной и Дачной амнистий распространяется на наследников объектов недвижимости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3" name="Picture 6" descr="https://static.wixstatic.com/media/bf2369_76dc613ab28a4608b806cf7aacccb6dd~mv2.jpg/v1/fill/w_1000,h_762,al_c,q_90,usm_0.66_1.00_0.01/bf2369_76dc613ab28a4608b806cf7aacccb6dd~m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1516" y="2535332"/>
            <a:ext cx="1162127" cy="839334"/>
          </a:xfrm>
          <a:prstGeom prst="rect">
            <a:avLst/>
          </a:prstGeom>
          <a:noFill/>
        </p:spPr>
      </p:pic>
      <p:sp>
        <p:nvSpPr>
          <p:cNvPr id="37" name="Прямоугольник 36"/>
          <p:cNvSpPr/>
          <p:nvPr/>
        </p:nvSpPr>
        <p:spPr>
          <a:xfrm>
            <a:off x="0" y="4129739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и результаты «гаражной» и «дачной» амнистий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56259" y="4868084"/>
            <a:ext cx="31931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Легализация прав граждан на земельные участки и расположенные на них объекты недвижимости, которые можно оформить с минимальным набором документов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648200" y="4806316"/>
            <a:ext cx="33042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необходимости направления уведомления о начале и об окончании строительства (реконструкции) жилого или садового дома для осуществления государственного кадастрового учета и регистрации прав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8675450" y="4834381"/>
            <a:ext cx="305934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Легализация дома и строения, возведенных не только в садовых и дачных товариществах, но и на землях для индивидуального жилищного строительства и личного подсобного хозяйства в границах населенных пунктов</a:t>
            </a:r>
          </a:p>
        </p:txBody>
      </p:sp>
      <p:sp>
        <p:nvSpPr>
          <p:cNvPr id="15" name="Штриховая стрелка вправо 14"/>
          <p:cNvSpPr/>
          <p:nvPr/>
        </p:nvSpPr>
        <p:spPr>
          <a:xfrm>
            <a:off x="1869642" y="1798923"/>
            <a:ext cx="303006" cy="838200"/>
          </a:xfrm>
          <a:prstGeom prst="stripedRightArrow">
            <a:avLst>
              <a:gd name="adj1" fmla="val 50000"/>
              <a:gd name="adj2" fmla="val 6284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Штриховая стрелка вправо 29"/>
          <p:cNvSpPr/>
          <p:nvPr/>
        </p:nvSpPr>
        <p:spPr>
          <a:xfrm>
            <a:off x="3642729" y="1798923"/>
            <a:ext cx="303006" cy="838200"/>
          </a:xfrm>
          <a:prstGeom prst="stripedRightArrow">
            <a:avLst>
              <a:gd name="adj1" fmla="val 50000"/>
              <a:gd name="adj2" fmla="val 6284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Штриховая стрелка вправо 33"/>
          <p:cNvSpPr/>
          <p:nvPr/>
        </p:nvSpPr>
        <p:spPr>
          <a:xfrm>
            <a:off x="10180385" y="1581213"/>
            <a:ext cx="303006" cy="838200"/>
          </a:xfrm>
          <a:prstGeom prst="stripedRightArrow">
            <a:avLst>
              <a:gd name="adj1" fmla="val 50000"/>
              <a:gd name="adj2" fmla="val 6284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Штриховая стрелка вправо 34"/>
          <p:cNvSpPr/>
          <p:nvPr/>
        </p:nvSpPr>
        <p:spPr>
          <a:xfrm>
            <a:off x="8204777" y="1546891"/>
            <a:ext cx="303006" cy="838200"/>
          </a:xfrm>
          <a:prstGeom prst="stripedRightArrow">
            <a:avLst>
              <a:gd name="adj1" fmla="val 50000"/>
              <a:gd name="adj2" fmla="val 6284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50742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28600" y="2658693"/>
            <a:ext cx="3657600" cy="167577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ГАРАЖИ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объекты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капитального строительства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(отдельно стоящие или блокированы с другими гаражами общими стенами в одном ряду, имеющие общую крышу, фундамент)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60857" y="2654629"/>
            <a:ext cx="3163943" cy="11553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ГАРАЖИ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некапитальные сооружения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8600" y="4495800"/>
            <a:ext cx="3810000" cy="1600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Земельные участки предоставляются ОМСУ в собственность бесплатно гражданину, использующему гараж, возведенный до 30.12.2004, либо в аренду, если земельный участок является ограниченным в обороте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56826" y="3962400"/>
            <a:ext cx="3167974" cy="2133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Размещение осуществляется на основании утвержденной ОМСУ схемы размещения без предоставления земельного участка и установления сервитута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0667" y="158002"/>
            <a:ext cx="6154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Объекты гаражной амнистии </a:t>
            </a:r>
          </a:p>
        </p:txBody>
      </p:sp>
      <p:pic>
        <p:nvPicPr>
          <p:cNvPr id="49158" name="Picture 6" descr="https://static.wixstatic.com/media/bf2369_76dc613ab28a4608b806cf7aacccb6dd~mv2.jpg/v1/fill/w_1000,h_762,al_c,q_90,usm_0.66_1.00_0.01/bf2369_76dc613ab28a4608b806cf7aacccb6dd~mv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7338" y="309455"/>
            <a:ext cx="1162127" cy="83933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8616280" y="1737188"/>
            <a:ext cx="3341440" cy="116955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вспомогательного использования к индивидуальным жилым и  садовым домам, объектам производственного, промышленного или коммерческого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назначения</a:t>
            </a:r>
            <a:endParaRPr lang="ru-RU" sz="1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11798" y="3037925"/>
            <a:ext cx="3341440" cy="116955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предназначенные для хранения техники и оборудования, необходимых для обеспечения деятельности государственных органов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11798" y="4334472"/>
            <a:ext cx="3341440" cy="95410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находящиеся в многоквартирных домах и объектах коммерческого назначения, а также подземные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гаражи</a:t>
            </a:r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11798" y="5415575"/>
            <a:ext cx="3341440" cy="116955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созданные в порядке, предусмотренном федеральным законом от 30.12.2004 № 214-ФЗ «Об участии в долевом строительстве многоквартирных домов…..»</a:t>
            </a:r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611797" y="682672"/>
            <a:ext cx="33414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Объекты, на которые не распространяется гаражная амнистия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7769" y="889324"/>
            <a:ext cx="3147951" cy="16957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60857" y="889324"/>
            <a:ext cx="2971800" cy="169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44009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63341" y="148570"/>
            <a:ext cx="8674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реализации «гаражной» и «дачной» амнистий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19899" y="1263150"/>
            <a:ext cx="2400299" cy="954107"/>
          </a:xfrm>
          <a:prstGeom prst="rect">
            <a:avLst/>
          </a:prstGeom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Подготовка и утверждение Схемы расположения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земельного участка на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КПТ и межевого плана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19899" y="2585014"/>
            <a:ext cx="2438400" cy="738664"/>
          </a:xfrm>
          <a:prstGeom prst="rect">
            <a:avLst/>
          </a:prstGeom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Принятие ОМСУ решения о предоставлении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земельного участка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19899" y="3534257"/>
            <a:ext cx="2438400" cy="1169551"/>
          </a:xfrm>
          <a:prstGeom prst="rect">
            <a:avLst/>
          </a:prstGeom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Подготовка и утверждение Схемы расположения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земельного участка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 КПТ, межевого и технического плана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19900" y="4800600"/>
            <a:ext cx="2438399" cy="1815882"/>
          </a:xfrm>
          <a:prstGeom prst="rect">
            <a:avLst/>
          </a:prstGeom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Утверждение Схемы размещения гаража либо принятие ОМСУ решения о предоставлении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земельного участка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при соблюдении условий, установленных п. 14 ст. 16 Закона № 79-ФЗ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879178" y="915840"/>
            <a:ext cx="2120260" cy="10653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Подача ОМСУ заявления о ГКУ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 (или) ГРП на ЗУ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ОКС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886878" y="2361007"/>
            <a:ext cx="2120260" cy="11503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Осуществление ГКУ и (или) ГРП в отношении ЗУ и ОКС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917279" y="3894914"/>
            <a:ext cx="2120260" cy="12690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Передача правообладателю после осуществления ГКУ 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(или) ГРП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выписок из ЕГРН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10543192" y="1894166"/>
            <a:ext cx="868433" cy="4497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10543192" y="3425084"/>
            <a:ext cx="868433" cy="4497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триховая стрелка вправо 8"/>
          <p:cNvSpPr/>
          <p:nvPr/>
        </p:nvSpPr>
        <p:spPr>
          <a:xfrm>
            <a:off x="6572250" y="1448520"/>
            <a:ext cx="381000" cy="685080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Штриховая стрелка вправо 16"/>
          <p:cNvSpPr/>
          <p:nvPr/>
        </p:nvSpPr>
        <p:spPr>
          <a:xfrm>
            <a:off x="6572250" y="2661333"/>
            <a:ext cx="381000" cy="685080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триховая стрелка вправо 17"/>
          <p:cNvSpPr/>
          <p:nvPr/>
        </p:nvSpPr>
        <p:spPr>
          <a:xfrm>
            <a:off x="6572250" y="3804657"/>
            <a:ext cx="381000" cy="685080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триховая стрелка вправо 19"/>
          <p:cNvSpPr/>
          <p:nvPr/>
        </p:nvSpPr>
        <p:spPr>
          <a:xfrm>
            <a:off x="6572250" y="5307866"/>
            <a:ext cx="381000" cy="685080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>
            <a:stCxn id="3" idx="3"/>
            <a:endCxn id="10" idx="1"/>
          </p:cNvCxnSpPr>
          <p:nvPr/>
        </p:nvCxnSpPr>
        <p:spPr>
          <a:xfrm flipV="1">
            <a:off x="9220198" y="1448520"/>
            <a:ext cx="658980" cy="291684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4" idx="3"/>
            <a:endCxn id="10" idx="1"/>
          </p:cNvCxnSpPr>
          <p:nvPr/>
        </p:nvCxnSpPr>
        <p:spPr>
          <a:xfrm flipV="1">
            <a:off x="9258299" y="1448520"/>
            <a:ext cx="620879" cy="1505826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5" idx="3"/>
            <a:endCxn id="10" idx="1"/>
          </p:cNvCxnSpPr>
          <p:nvPr/>
        </p:nvCxnSpPr>
        <p:spPr>
          <a:xfrm flipV="1">
            <a:off x="9258299" y="1448520"/>
            <a:ext cx="620879" cy="2670513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кругленный прямоугольник 1"/>
          <p:cNvSpPr/>
          <p:nvPr/>
        </p:nvSpPr>
        <p:spPr>
          <a:xfrm>
            <a:off x="457200" y="1124800"/>
            <a:ext cx="6056194" cy="123080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отношении земельного участка не осуществлен Государственный кадастровый учет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отношении ОКС не осуществлен Государственный кадастровый учет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53266" y="2432299"/>
            <a:ext cx="6056194" cy="123080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отношении земельного участка и ОКС осуществлен Государственный кадастровый учет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53266" y="3729969"/>
            <a:ext cx="6056194" cy="123080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отношении земельного участка и ОКС не осуществлен Государственный кадастровый учет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53266" y="5035003"/>
            <a:ext cx="6056194" cy="123080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Гараж не является объектом капитального строительства</a:t>
            </a:r>
          </a:p>
        </p:txBody>
      </p:sp>
      <p:sp>
        <p:nvSpPr>
          <p:cNvPr id="28" name="Штриховая стрелка вправо 27"/>
          <p:cNvSpPr/>
          <p:nvPr/>
        </p:nvSpPr>
        <p:spPr>
          <a:xfrm>
            <a:off x="9346518" y="5547522"/>
            <a:ext cx="623012" cy="685080"/>
          </a:xfrm>
          <a:prstGeom prst="strip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38" descr="Картинки по запросу &quot;синяя дверь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67827" y="5276430"/>
            <a:ext cx="1824203" cy="1340052"/>
          </a:xfrm>
          <a:prstGeom prst="rect">
            <a:avLst/>
          </a:prstGeom>
          <a:noFill/>
        </p:spPr>
      </p:pic>
      <p:sp>
        <p:nvSpPr>
          <p:cNvPr id="16" name="Овал 15"/>
          <p:cNvSpPr/>
          <p:nvPr/>
        </p:nvSpPr>
        <p:spPr>
          <a:xfrm>
            <a:off x="10062788" y="5307866"/>
            <a:ext cx="1829241" cy="5065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РОСРЕЕСТР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10062788" y="5307866"/>
            <a:ext cx="1829241" cy="13086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0062788" y="5307866"/>
            <a:ext cx="1829241" cy="13086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65348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0783" y="76200"/>
            <a:ext cx="118239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Упрощенный порядок регистрации отдельных объектов недвижимости при наличии правоустанавливающих документов на земельный участок</a:t>
            </a: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191000" y="1272342"/>
            <a:ext cx="7776253" cy="2766258"/>
          </a:xfrm>
          <a:ln w="12700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None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.2020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01.03.2031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допускается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осуществление ГКУ и ГРП на жилой дом и садовый дом, созданный на ЗУ для ведения садоводства, для ИЖС или для ведения ЛПХ в границах н/п на основании технического плана и правоустанавливающего документа на землю.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уведомлений, предусмотренных ГрК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РФ,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требуется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(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ч. 12 ст. 70 Закона № 218-ФЗ)</a:t>
            </a:r>
          </a:p>
        </p:txBody>
      </p:sp>
      <p:pic>
        <p:nvPicPr>
          <p:cNvPr id="7" name="Picture 2" descr="https://geopro64.ru/wp-content/uploads/2019/08/2019-08-07_10-19-17-e156516275437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085" y="1272342"/>
            <a:ext cx="3485838" cy="2842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68085" y="4419600"/>
            <a:ext cx="11599168" cy="124162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1867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67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Дачная </a:t>
            </a:r>
            <a:r>
              <a:rPr lang="ru-RU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амнистия не исключает возможность направления застройщиком уведомлений о планируемом строительстве, о завершении строительства или реконструкции объекта ИЖС или садового дома </a:t>
            </a:r>
            <a:endParaRPr lang="ru-RU" sz="1867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67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8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4535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23188"/>
          </a:xfrm>
        </p:spPr>
        <p:txBody>
          <a:bodyPr/>
          <a:lstStyle/>
          <a:p>
            <a:pPr algn="r"/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Представление документов ОГВ и ОМСУ для осуществления ГКУ и ГРП</a:t>
            </a: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9350" y="609600"/>
            <a:ext cx="3072341" cy="60837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67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67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67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67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67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ОГВ </a:t>
            </a:r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и ОМСУ осуществляют прием </a:t>
            </a:r>
            <a:r>
              <a:rPr lang="ru-RU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заявлений в произвольной форме от  </a:t>
            </a:r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граждан на </a:t>
            </a:r>
            <a:r>
              <a:rPr lang="ru-RU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ГКУ </a:t>
            </a:r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и ГРП </a:t>
            </a:r>
            <a:r>
              <a:rPr lang="ru-RU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в отношении  земельных участков,</a:t>
            </a:r>
            <a:r>
              <a:rPr lang="ru-RU" sz="1350" dirty="0" smtClean="0">
                <a:latin typeface="Arial" pitchFamily="34" charset="0"/>
                <a:cs typeface="Arial" pitchFamily="34" charset="0"/>
              </a:rPr>
              <a:t> предназначенных </a:t>
            </a:r>
            <a:r>
              <a:rPr lang="ru-RU" sz="1350" dirty="0" smtClean="0">
                <a:latin typeface="Arial" pitchFamily="34" charset="0"/>
                <a:cs typeface="Arial" pitchFamily="34" charset="0"/>
              </a:rPr>
              <a:t>для ведения личного подсобного, дачного хозяйства, огородничества, садоводства, строительства гаражей для собственных нужд или индивидуального жилищного строительства</a:t>
            </a:r>
          </a:p>
          <a:p>
            <a:pPr algn="ctr"/>
            <a:r>
              <a:rPr lang="ru-RU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и находящиеся на таких земельных участках объекты капитального строительства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Картинки по запросу &quot;человечек с портфелем&quot;"/>
          <p:cNvPicPr>
            <a:picLocks noChangeAspect="1" noChangeArrowheads="1"/>
          </p:cNvPicPr>
          <p:nvPr/>
        </p:nvPicPr>
        <p:blipFill>
          <a:blip r:embed="rId3" cstate="print"/>
          <a:srcRect l="22222" r="22222"/>
          <a:stretch>
            <a:fillRect/>
          </a:stretch>
        </p:blipFill>
        <p:spPr bwMode="auto">
          <a:xfrm>
            <a:off x="2063552" y="4197085"/>
            <a:ext cx="1152128" cy="1152128"/>
          </a:xfrm>
          <a:prstGeom prst="rect">
            <a:avLst/>
          </a:prstGeom>
          <a:noFill/>
        </p:spPr>
      </p:pic>
      <p:sp>
        <p:nvSpPr>
          <p:cNvPr id="7176" name="AutoShape 8" descr="Картинки по запросу &quot;прием граждан&quot;"/>
          <p:cNvSpPr>
            <a:spLocks noChangeAspect="1" noChangeArrowheads="1"/>
          </p:cNvSpPr>
          <p:nvPr/>
        </p:nvSpPr>
        <p:spPr bwMode="auto">
          <a:xfrm>
            <a:off x="207433" y="-144461"/>
            <a:ext cx="406400" cy="3048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7178" name="AutoShape 10" descr="Картинки по запросу &quot;прием граждан&quot;"/>
          <p:cNvSpPr>
            <a:spLocks noChangeAspect="1" noChangeArrowheads="1"/>
          </p:cNvSpPr>
          <p:nvPr/>
        </p:nvSpPr>
        <p:spPr bwMode="auto">
          <a:xfrm>
            <a:off x="207433" y="-144461"/>
            <a:ext cx="406400" cy="3048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7180" name="AutoShape 12" descr="Картинки по запросу &quot;прием граждан&quot;"/>
          <p:cNvSpPr>
            <a:spLocks noChangeAspect="1" noChangeArrowheads="1"/>
          </p:cNvSpPr>
          <p:nvPr/>
        </p:nvSpPr>
        <p:spPr bwMode="auto">
          <a:xfrm>
            <a:off x="207433" y="-144461"/>
            <a:ext cx="406400" cy="3048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pic>
        <p:nvPicPr>
          <p:cNvPr id="7184" name="Picture 16" descr="Картинки по запросу &quot;прием граждан&quot;"/>
          <p:cNvPicPr>
            <a:picLocks noChangeAspect="1" noChangeArrowheads="1"/>
          </p:cNvPicPr>
          <p:nvPr/>
        </p:nvPicPr>
        <p:blipFill>
          <a:blip r:embed="rId4" cstate="print"/>
          <a:srcRect t="8308" b="16924"/>
          <a:stretch>
            <a:fillRect/>
          </a:stretch>
        </p:blipFill>
        <p:spPr bwMode="auto">
          <a:xfrm>
            <a:off x="335360" y="5349213"/>
            <a:ext cx="2833125" cy="960107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3407701" y="914400"/>
            <a:ext cx="8640960" cy="35947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endParaRPr lang="ru-RU" sz="1467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endParaRPr lang="ru-RU" sz="1467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соответствии со ст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12 Федерального закона от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.0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.20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06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№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93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-ФЗ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867" dirty="0"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 algn="ctr">
              <a:buFont typeface="Wingdings" pitchFamily="2" charset="2"/>
              <a:buChar char="ü"/>
            </a:pPr>
            <a:endParaRPr lang="ru-RU" sz="1867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ОГВ и ОМСУ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подают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электронном виде в орган регистрации прав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заявления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от имени граждан о ГКУ и ГРП с приложением необходимых  документов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" pitchFamily="2" charset="2"/>
              <a:buChar char="ü"/>
            </a:pPr>
            <a:endParaRPr lang="ru-RU" sz="1467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endParaRPr lang="ru-RU" sz="1467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endParaRPr lang="ru-RU" sz="1467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endParaRPr lang="ru-RU" sz="1467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endParaRPr lang="ru-RU" sz="1467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endParaRPr lang="ru-RU" sz="1467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endParaRPr lang="ru-RU" sz="1467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endParaRPr lang="ru-RU" sz="1467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67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467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ru-RU" sz="2400" dirty="0"/>
          </a:p>
        </p:txBody>
      </p:sp>
      <p:sp>
        <p:nvSpPr>
          <p:cNvPr id="7186" name="AutoShape 18" descr="Картинки по запросу &quot;человечек за столом&quot;"/>
          <p:cNvSpPr>
            <a:spLocks noChangeAspect="1" noChangeArrowheads="1"/>
          </p:cNvSpPr>
          <p:nvPr/>
        </p:nvSpPr>
        <p:spPr bwMode="auto">
          <a:xfrm>
            <a:off x="207433" y="-144461"/>
            <a:ext cx="406400" cy="3048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7188" name="AutoShape 20" descr="Картинки по запросу &quot;человечек за столом&quot;"/>
          <p:cNvSpPr>
            <a:spLocks noChangeAspect="1" noChangeArrowheads="1"/>
          </p:cNvSpPr>
          <p:nvPr/>
        </p:nvSpPr>
        <p:spPr bwMode="auto">
          <a:xfrm>
            <a:off x="207433" y="-144461"/>
            <a:ext cx="406400" cy="3048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7190" name="AutoShape 22" descr="Картинки по запросу &quot;человечек за столом&quot;"/>
          <p:cNvSpPr>
            <a:spLocks noChangeAspect="1" noChangeArrowheads="1"/>
          </p:cNvSpPr>
          <p:nvPr/>
        </p:nvSpPr>
        <p:spPr bwMode="auto">
          <a:xfrm>
            <a:off x="207433" y="-144461"/>
            <a:ext cx="406400" cy="3048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pic>
        <p:nvPicPr>
          <p:cNvPr id="7192" name="Picture 24" descr="http://www.lenagold.ru/fon/clipart/l/lud/ludy203.jpg"/>
          <p:cNvPicPr>
            <a:picLocks noChangeAspect="1" noChangeArrowheads="1"/>
          </p:cNvPicPr>
          <p:nvPr/>
        </p:nvPicPr>
        <p:blipFill>
          <a:blip r:embed="rId5" cstate="print"/>
          <a:srcRect l="7560" r="9281" b="7601"/>
          <a:stretch>
            <a:fillRect/>
          </a:stretch>
        </p:blipFill>
        <p:spPr bwMode="auto">
          <a:xfrm>
            <a:off x="335360" y="4197085"/>
            <a:ext cx="1728192" cy="1248139"/>
          </a:xfrm>
          <a:prstGeom prst="rect">
            <a:avLst/>
          </a:prstGeom>
          <a:noFill/>
        </p:spPr>
      </p:pic>
      <p:pic>
        <p:nvPicPr>
          <p:cNvPr id="18" name="Picture 24" descr="http://www.lenagold.ru/fon/clipart/l/lud/ludy203.jpg"/>
          <p:cNvPicPr>
            <a:picLocks noChangeAspect="1" noChangeArrowheads="1"/>
          </p:cNvPicPr>
          <p:nvPr/>
        </p:nvPicPr>
        <p:blipFill>
          <a:blip r:embed="rId5" cstate="print"/>
          <a:srcRect l="7560" r="9281" b="7601"/>
          <a:stretch>
            <a:fillRect/>
          </a:stretch>
        </p:blipFill>
        <p:spPr bwMode="auto">
          <a:xfrm>
            <a:off x="3599723" y="2667000"/>
            <a:ext cx="1468963" cy="1482080"/>
          </a:xfrm>
          <a:prstGeom prst="rect">
            <a:avLst/>
          </a:prstGeom>
          <a:noFill/>
        </p:spPr>
      </p:pic>
      <p:pic>
        <p:nvPicPr>
          <p:cNvPr id="7194" name="Picture 26" descr="Картинки по запросу &quot;подача документов в электронном виде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92012" y="3967676"/>
            <a:ext cx="1056116" cy="440972"/>
          </a:xfrm>
          <a:prstGeom prst="rect">
            <a:avLst/>
          </a:prstGeom>
          <a:noFill/>
        </p:spPr>
      </p:pic>
      <p:sp>
        <p:nvSpPr>
          <p:cNvPr id="20" name="Стрелка вправо 19"/>
          <p:cNvSpPr/>
          <p:nvPr/>
        </p:nvSpPr>
        <p:spPr>
          <a:xfrm>
            <a:off x="5231904" y="3789040"/>
            <a:ext cx="20162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7198" name="AutoShape 30" descr="Картинки по запросу &quot;росреестр&quot;"/>
          <p:cNvSpPr>
            <a:spLocks noChangeAspect="1" noChangeArrowheads="1"/>
          </p:cNvSpPr>
          <p:nvPr/>
        </p:nvSpPr>
        <p:spPr bwMode="auto">
          <a:xfrm>
            <a:off x="207433" y="-144461"/>
            <a:ext cx="406400" cy="3048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26" name="TextBox 25"/>
          <p:cNvSpPr txBox="1"/>
          <p:nvPr/>
        </p:nvSpPr>
        <p:spPr>
          <a:xfrm>
            <a:off x="5231904" y="3356992"/>
            <a:ext cx="1912960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33" b="1" dirty="0"/>
              <a:t>ГОСПОШЛИНА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V="1">
            <a:off x="5423925" y="3356992"/>
            <a:ext cx="1248139" cy="36004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423926" y="3284984"/>
            <a:ext cx="1344149" cy="43204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3" name="Скругленный прямоугольник 32"/>
          <p:cNvSpPr/>
          <p:nvPr/>
        </p:nvSpPr>
        <p:spPr>
          <a:xfrm>
            <a:off x="3407701" y="4653137"/>
            <a:ext cx="8640960" cy="204022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67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ОГВ и ОМСУ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 осуществления УРД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получают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выписки из ЕГРН (земельных участков и находящихся на таких земельных участках объектов капитального строительства) и передают такие документы гражданам, в интересах которых осуществлялись ГКУ и ГРП</a:t>
            </a:r>
          </a:p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06" name="Picture 38" descr="Картинки по запросу &quot;синяя дверь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32171" y="2514600"/>
            <a:ext cx="1824203" cy="1905000"/>
          </a:xfrm>
          <a:prstGeom prst="rect">
            <a:avLst/>
          </a:prstGeom>
          <a:noFill/>
        </p:spPr>
      </p:pic>
      <p:pic>
        <p:nvPicPr>
          <p:cNvPr id="7210" name="Picture 42" descr="Картинки по запросу &quot;росреестр&quot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0" y="2819400"/>
            <a:ext cx="1824203" cy="696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212" name="Picture 44" descr="Картинки по запросу &quot;ЧЕЛОВЕК ЗА КОМПЬЮТОРОМ&quot;"/>
          <p:cNvPicPr>
            <a:picLocks noChangeAspect="1" noChangeArrowheads="1"/>
          </p:cNvPicPr>
          <p:nvPr/>
        </p:nvPicPr>
        <p:blipFill>
          <a:blip r:embed="rId9" cstate="print"/>
          <a:srcRect l="13230" t="4283" r="9281" b="10052"/>
          <a:stretch>
            <a:fillRect/>
          </a:stretch>
        </p:blipFill>
        <p:spPr bwMode="auto">
          <a:xfrm>
            <a:off x="9744406" y="2514600"/>
            <a:ext cx="2066629" cy="1874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24" descr="http://www.lenagold.ru/fon/clipart/l/lud/ludy203.jpg"/>
          <p:cNvPicPr>
            <a:picLocks noChangeAspect="1" noChangeArrowheads="1"/>
          </p:cNvPicPr>
          <p:nvPr/>
        </p:nvPicPr>
        <p:blipFill>
          <a:blip r:embed="rId5" cstate="print"/>
          <a:srcRect l="7560" r="9281" b="7601"/>
          <a:stretch>
            <a:fillRect/>
          </a:stretch>
        </p:blipFill>
        <p:spPr bwMode="auto">
          <a:xfrm>
            <a:off x="4559829" y="5541235"/>
            <a:ext cx="1728192" cy="1088592"/>
          </a:xfrm>
          <a:prstGeom prst="rect">
            <a:avLst/>
          </a:prstGeom>
          <a:noFill/>
        </p:spPr>
      </p:pic>
      <p:sp>
        <p:nvSpPr>
          <p:cNvPr id="40" name="Стрелка вправо 39"/>
          <p:cNvSpPr/>
          <p:nvPr/>
        </p:nvSpPr>
        <p:spPr>
          <a:xfrm>
            <a:off x="7248128" y="6309320"/>
            <a:ext cx="1152128" cy="14401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7214" name="Picture 46" descr="Картинки по запросу &quot;документы&quot;"/>
          <p:cNvPicPr>
            <a:picLocks noChangeAspect="1" noChangeArrowheads="1"/>
          </p:cNvPicPr>
          <p:nvPr/>
        </p:nvPicPr>
        <p:blipFill>
          <a:blip r:embed="rId10" cstate="print"/>
          <a:srcRect b="21996"/>
          <a:stretch>
            <a:fillRect/>
          </a:stretch>
        </p:blipFill>
        <p:spPr bwMode="auto">
          <a:xfrm>
            <a:off x="6864102" y="5541235"/>
            <a:ext cx="1846265" cy="648072"/>
          </a:xfrm>
          <a:prstGeom prst="rect">
            <a:avLst/>
          </a:prstGeom>
          <a:noFill/>
        </p:spPr>
      </p:pic>
      <p:pic>
        <p:nvPicPr>
          <p:cNvPr id="7216" name="Picture 48" descr="Картинки по запросу &quot;человечек показывает палец&quot;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072331" y="5541236"/>
            <a:ext cx="1536171" cy="9841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11986948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" y="0"/>
            <a:ext cx="12185903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40603" y="0"/>
            <a:ext cx="6851396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5443" y="130452"/>
            <a:ext cx="907557" cy="9363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35443" y="2151793"/>
            <a:ext cx="6400089" cy="86486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3420"/>
              </a:lnSpc>
            </a:pPr>
            <a:r>
              <a:rPr lang="ru-RU" sz="5000" spc="-130" dirty="0" smtClean="0">
                <a:latin typeface="Arial"/>
                <a:cs typeface="Arial"/>
              </a:rPr>
              <a:t>Спасибо за внимание!</a:t>
            </a:r>
            <a:endParaRPr sz="5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5443" y="5679437"/>
            <a:ext cx="5860557" cy="11785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000" b="1" dirty="0" smtClean="0">
                <a:latin typeface="Arial"/>
                <a:cs typeface="Arial"/>
              </a:rPr>
              <a:t>ФРОЛОВ НИКОЛАЙ НИКОЛАЕВИЧ</a:t>
            </a:r>
          </a:p>
          <a:p>
            <a:pPr marL="12700">
              <a:lnSpc>
                <a:spcPct val="100000"/>
              </a:lnSpc>
            </a:pPr>
            <a:r>
              <a:rPr lang="ru-RU" sz="2000" dirty="0" smtClean="0">
                <a:latin typeface="Arial"/>
                <a:cs typeface="Arial"/>
              </a:rPr>
              <a:t>Руководитель</a:t>
            </a:r>
          </a:p>
          <a:p>
            <a:pPr marL="12700">
              <a:lnSpc>
                <a:spcPct val="100000"/>
              </a:lnSpc>
            </a:pPr>
            <a:r>
              <a:rPr lang="ru-RU" sz="2000" dirty="0">
                <a:latin typeface="Arial"/>
                <a:cs typeface="Arial"/>
              </a:rPr>
              <a:t>т</a:t>
            </a:r>
            <a:r>
              <a:rPr lang="ru-RU" sz="2000" dirty="0" smtClean="0">
                <a:latin typeface="Arial"/>
                <a:cs typeface="Arial"/>
              </a:rPr>
              <a:t>ел. 8(4822) 59-25-10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2" name="object 9"/>
          <p:cNvSpPr txBox="1"/>
          <p:nvPr/>
        </p:nvSpPr>
        <p:spPr>
          <a:xfrm>
            <a:off x="1233171" y="341311"/>
            <a:ext cx="3415029" cy="57353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Управление Росреестра </a:t>
            </a:r>
          </a:p>
          <a:p>
            <a:pPr marL="12700">
              <a:lnSpc>
                <a:spcPct val="10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 Тверской области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011" y="3200400"/>
            <a:ext cx="1561978" cy="1828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3211" y="3200400"/>
            <a:ext cx="1562431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9670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873</TotalTime>
  <Words>1056</Words>
  <Application>Microsoft Office PowerPoint</Application>
  <PresentationFormat>Произвольный</PresentationFormat>
  <Paragraphs>134</Paragraphs>
  <Slides>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Представление документов ОГВ и ОМСУ для осуществления ГКУ и ГРП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Данила Городилов</dc:creator>
  <cp:lastModifiedBy>nooa</cp:lastModifiedBy>
  <cp:revision>101</cp:revision>
  <dcterms:created xsi:type="dcterms:W3CDTF">2022-06-08T11:29:07Z</dcterms:created>
  <dcterms:modified xsi:type="dcterms:W3CDTF">2022-09-20T15:15:35Z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2022-06-07T00:00:00Z</vt:filetime>
  </property>
  <property fmtid="{D5CDD505-2E9C-101B-9397-08002B2CF9AE}" pid="3" name="LastSaved">
    <vt:filetime>2022-06-08T00:00:00Z</vt:filetime>
  </property>
</Properties>
</file>